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62" r:id="rId3"/>
    <p:sldId id="279" r:id="rId4"/>
    <p:sldId id="290" r:id="rId5"/>
    <p:sldId id="285" r:id="rId6"/>
    <p:sldId id="286" r:id="rId7"/>
    <p:sldId id="287" r:id="rId8"/>
    <p:sldId id="288" r:id="rId9"/>
    <p:sldId id="291" r:id="rId10"/>
    <p:sldId id="280" r:id="rId11"/>
    <p:sldId id="277" r:id="rId12"/>
    <p:sldId id="278" r:id="rId13"/>
    <p:sldId id="281" r:id="rId14"/>
    <p:sldId id="282" r:id="rId15"/>
    <p:sldId id="284" r:id="rId16"/>
    <p:sldId id="283" r:id="rId17"/>
    <p:sldId id="26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39EAEEF0-EF83-4444-90E7-AF68842D3A90}">
          <p14:sldIdLst>
            <p14:sldId id="257"/>
            <p14:sldId id="262"/>
            <p14:sldId id="279"/>
            <p14:sldId id="290"/>
            <p14:sldId id="285"/>
            <p14:sldId id="286"/>
            <p14:sldId id="287"/>
            <p14:sldId id="288"/>
            <p14:sldId id="291"/>
            <p14:sldId id="280"/>
            <p14:sldId id="277"/>
            <p14:sldId id="278"/>
            <p14:sldId id="281"/>
            <p14:sldId id="282"/>
            <p14:sldId id="284"/>
            <p14:sldId id="283"/>
            <p14:sldId id="267"/>
          </p14:sldIdLst>
        </p14:section>
        <p14:section name="Untitled Section" id="{A9ABF593-B4F5-432F-ADB7-BA4FCD1897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6613"/>
    <a:srgbClr val="DFBD17"/>
    <a:srgbClr val="054317"/>
    <a:srgbClr val="000000"/>
    <a:srgbClr val="FFBA03"/>
    <a:srgbClr val="ECB409"/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3B9F0CED-7E24-BF4C-9217-89A85EA4613D}" type="datetimeFigureOut">
              <a:rPr lang="en-US"/>
              <a:pPr>
                <a:defRPr/>
              </a:pPr>
              <a:t>2/21/2017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02E9CC9B-1844-7749-A6D1-3AF634BC83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294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8A491313-BF83-BC4F-87DA-A29417CF61EE}" type="datetimeFigureOut">
              <a:rPr lang="en-US"/>
              <a:pPr>
                <a:defRPr/>
              </a:pPr>
              <a:t>2/21/2017</a:t>
            </a:fld>
            <a:endParaRPr lang="en-US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pPr lvl="0"/>
            <a:endParaRPr lang="en-US" noProof="0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42310910-2610-F946-B908-1B939B60B2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78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croll_GrnDuo copy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9" t="8025" r="139" b="24075"/>
          <a:stretch>
            <a:fillRect/>
          </a:stretch>
        </p:blipFill>
        <p:spPr bwMode="auto">
          <a:xfrm>
            <a:off x="0" y="-7938"/>
            <a:ext cx="9144000" cy="465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0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rgbClr val="FFBA03">
              <a:alpha val="66000"/>
            </a:srgb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6" name="Picture 8" descr="GMUgreengold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238" y="5334000"/>
            <a:ext cx="2074862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prstGeom prst="rect">
            <a:avLst/>
          </a:prstGeo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3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842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0"/>
          </p:nvPr>
        </p:nvSpPr>
        <p:spPr>
          <a:xfrm>
            <a:off x="685800" y="533400"/>
            <a:ext cx="7620000" cy="5715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810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" name="Picture 7" descr="MasonMRev.png"/>
          <p:cNvPicPr>
            <a:picLocks noChangeAspect="1"/>
          </p:cNvPicPr>
          <p:nvPr userDrawn="1"/>
        </p:nvPicPr>
        <p:blipFill>
          <a:blip r:embed="rId2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9" t="20023" r="-497" b="5925"/>
          <a:stretch>
            <a:fillRect/>
          </a:stretch>
        </p:blipFill>
        <p:spPr bwMode="auto">
          <a:xfrm>
            <a:off x="0" y="0"/>
            <a:ext cx="99949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4117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533400"/>
            <a:ext cx="7239000" cy="533400"/>
          </a:xfrm>
          <a:prstGeom prst="rect">
            <a:avLst/>
          </a:prstGeo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00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Section 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A6613"/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" name="Picture 7" descr="MasonMRev.png"/>
          <p:cNvPicPr>
            <a:picLocks noChangeAspect="1"/>
          </p:cNvPicPr>
          <p:nvPr userDrawn="1"/>
        </p:nvPicPr>
        <p:blipFill>
          <a:blip r:embed="rId2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9" t="20023" r="-497" b="5925"/>
          <a:stretch>
            <a:fillRect/>
          </a:stretch>
        </p:blipFill>
        <p:spPr bwMode="auto">
          <a:xfrm>
            <a:off x="0" y="0"/>
            <a:ext cx="99949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4117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533400"/>
            <a:ext cx="7239000" cy="533400"/>
          </a:xfrm>
          <a:prstGeom prst="rect">
            <a:avLst/>
          </a:prstGeom>
          <a:noFill/>
          <a:ln>
            <a:noFill/>
          </a:ln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054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Section 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FBD17"/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" name="Picture 7" descr="MasonMRev.png"/>
          <p:cNvPicPr>
            <a:picLocks noChangeAspect="1"/>
          </p:cNvPicPr>
          <p:nvPr userDrawn="1"/>
        </p:nvPicPr>
        <p:blipFill>
          <a:blip r:embed="rId2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9" t="20023" r="-497" b="5925"/>
          <a:stretch>
            <a:fillRect/>
          </a:stretch>
        </p:blipFill>
        <p:spPr bwMode="auto">
          <a:xfrm>
            <a:off x="0" y="0"/>
            <a:ext cx="99949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4117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533400"/>
            <a:ext cx="7239000" cy="533400"/>
          </a:xfrm>
          <a:prstGeom prst="rect">
            <a:avLst/>
          </a:prstGeom>
          <a:noFill/>
          <a:ln>
            <a:noFill/>
          </a:ln>
        </p:spPr>
        <p:txBody>
          <a:bodyPr vert="horz"/>
          <a:lstStyle>
            <a:lvl1pPr algn="l">
              <a:defRPr sz="2000" b="0" cap="all" spc="150" baseline="0">
                <a:solidFill>
                  <a:schemeClr val="bg1">
                    <a:lumMod val="50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765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Section 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" name="Picture 7" descr="MasonMRev.png"/>
          <p:cNvPicPr>
            <a:picLocks noChangeAspect="1"/>
          </p:cNvPicPr>
          <p:nvPr userDrawn="1"/>
        </p:nvPicPr>
        <p:blipFill>
          <a:blip r:embed="rId2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9" t="20023" r="-497" b="5925"/>
          <a:stretch>
            <a:fillRect/>
          </a:stretch>
        </p:blipFill>
        <p:spPr bwMode="auto">
          <a:xfrm>
            <a:off x="0" y="0"/>
            <a:ext cx="99949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41176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533400"/>
            <a:ext cx="7239000" cy="533400"/>
          </a:xfrm>
          <a:prstGeom prst="rect">
            <a:avLst/>
          </a:prstGeom>
          <a:noFill/>
          <a:ln>
            <a:noFill/>
          </a:ln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099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" name="Picture 7" descr="Johnson-Center_Architecural_Detai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8" y="0"/>
            <a:ext cx="8875712" cy="6858000"/>
          </a:xfrm>
          <a:prstGeom prst="rect">
            <a:avLst/>
          </a:prstGeom>
          <a:solidFill>
            <a:schemeClr val="accent5"/>
          </a:solidFill>
          <a:ln w="25400" cap="rnd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533400"/>
            <a:ext cx="7239000" cy="533400"/>
          </a:xfrm>
          <a:prstGeom prst="rect">
            <a:avLst/>
          </a:prstGeo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739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89750"/>
          </a:xfrm>
          <a:prstGeom prst="rect">
            <a:avLst/>
          </a:prstGeom>
          <a:solidFill>
            <a:srgbClr val="DFBD17"/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" name="Picture 10" descr="Bull Run_Architecural_Detail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933"/>
            <a:ext cx="7086600" cy="6935822"/>
          </a:xfrm>
          <a:prstGeom prst="rect">
            <a:avLst/>
          </a:prstGeom>
        </p:spPr>
      </p:pic>
      <p:sp>
        <p:nvSpPr>
          <p:cNvPr id="8" name="Title 13"/>
          <p:cNvSpPr>
            <a:spLocks noGrp="1"/>
          </p:cNvSpPr>
          <p:nvPr>
            <p:ph type="ctrTitle"/>
          </p:nvPr>
        </p:nvSpPr>
        <p:spPr>
          <a:xfrm>
            <a:off x="228600" y="533400"/>
            <a:ext cx="7239000" cy="533400"/>
          </a:xfrm>
          <a:prstGeom prst="rect">
            <a:avLst/>
          </a:prstGeo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809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89750"/>
          </a:xfrm>
          <a:prstGeom prst="rect">
            <a:avLst/>
          </a:prstGeom>
          <a:solidFill>
            <a:schemeClr val="tx2"/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" name="Picture 1" descr="Founder's Hall_Architecural Details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063"/>
          <a:stretch/>
        </p:blipFill>
        <p:spPr>
          <a:xfrm>
            <a:off x="3733800" y="0"/>
            <a:ext cx="5410200" cy="6890412"/>
          </a:xfrm>
          <a:prstGeom prst="rect">
            <a:avLst/>
          </a:prstGeom>
        </p:spPr>
      </p:pic>
      <p:sp>
        <p:nvSpPr>
          <p:cNvPr id="8" name="Title 13"/>
          <p:cNvSpPr>
            <a:spLocks noGrp="1"/>
          </p:cNvSpPr>
          <p:nvPr>
            <p:ph type="ctrTitle"/>
          </p:nvPr>
        </p:nvSpPr>
        <p:spPr>
          <a:xfrm>
            <a:off x="228600" y="533400"/>
            <a:ext cx="7239000" cy="533400"/>
          </a:xfrm>
          <a:prstGeom prst="rect">
            <a:avLst/>
          </a:prstGeo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865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30826017.jpg"/>
          <p:cNvPicPr>
            <a:picLocks noChangeAspect="1"/>
          </p:cNvPicPr>
          <p:nvPr userDrawn="1"/>
        </p:nvPicPr>
        <p:blipFill rotWithShape="1">
          <a:blip r:embed="rId2" cstate="email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68" b="13677"/>
          <a:stretch/>
        </p:blipFill>
        <p:spPr>
          <a:xfrm>
            <a:off x="0" y="0"/>
            <a:ext cx="9144000" cy="4648200"/>
          </a:xfrm>
          <a:prstGeom prst="rect">
            <a:avLst/>
          </a:prstGeom>
        </p:spPr>
      </p:pic>
      <p:sp>
        <p:nvSpPr>
          <p:cNvPr id="5" name="Rectangle 10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rgbClr val="FFBA03">
              <a:alpha val="66000"/>
            </a:srgb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6" name="Picture 8" descr="GMUgreengold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238" y="5334000"/>
            <a:ext cx="2074862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prstGeom prst="rect">
            <a:avLst/>
          </a:prstGeo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3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063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14042450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71" b="6737"/>
          <a:stretch>
            <a:fillRect/>
          </a:stretch>
        </p:blipFill>
        <p:spPr bwMode="auto">
          <a:xfrm>
            <a:off x="0" y="0"/>
            <a:ext cx="9144000" cy="464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0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tx2">
              <a:alpha val="66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6" name="Picture 8" descr="GMUgreengold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238" y="5334000"/>
            <a:ext cx="2074862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prstGeom prst="rect">
            <a:avLst/>
          </a:prstGeo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3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041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131108588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31" b="12827"/>
          <a:stretch>
            <a:fillRect/>
          </a:stretch>
        </p:blipFill>
        <p:spPr bwMode="auto">
          <a:xfrm>
            <a:off x="0" y="0"/>
            <a:ext cx="9144000" cy="465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0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tx1">
              <a:alpha val="66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6" name="Picture 8" descr="GMUgreengold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238" y="5334000"/>
            <a:ext cx="2074862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prstGeom prst="rect">
            <a:avLst/>
          </a:prstGeo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3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12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130115733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70" b="3087"/>
          <a:stretch>
            <a:fillRect/>
          </a:stretch>
        </p:blipFill>
        <p:spPr bwMode="auto">
          <a:xfrm>
            <a:off x="0" y="0"/>
            <a:ext cx="91440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0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4">
              <a:lumMod val="50000"/>
              <a:alpha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6" name="Picture 8" descr="GMUgreengold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238" y="5334000"/>
            <a:ext cx="2074862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prstGeom prst="rect">
            <a:avLst/>
          </a:prstGeo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3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790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7"/>
          <p:cNvSpPr>
            <a:spLocks noGrp="1"/>
          </p:cNvSpPr>
          <p:nvPr>
            <p:ph type="body" sz="quarter" idx="13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/>
          </p:nvPr>
        </p:nvSpPr>
        <p:spPr>
          <a:xfrm>
            <a:off x="7696200" y="381000"/>
            <a:ext cx="685800" cy="228600"/>
          </a:xfrm>
          <a:solidFill>
            <a:schemeClr val="tx2"/>
          </a:solidFill>
        </p:spPr>
        <p:txBody>
          <a:bodyPr anchor="ctr"/>
          <a:lstStyle>
            <a:lvl1pPr algn="r">
              <a:buFontTx/>
              <a:buNone/>
              <a:defRPr sz="105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/>
          </p:nvPr>
        </p:nvSpPr>
        <p:spPr>
          <a:xfrm>
            <a:off x="7696200" y="838200"/>
            <a:ext cx="685800" cy="228600"/>
          </a:xfrm>
          <a:solidFill>
            <a:schemeClr val="tx2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/>
          </p:nvPr>
        </p:nvSpPr>
        <p:spPr>
          <a:xfrm>
            <a:off x="7696200" y="1295400"/>
            <a:ext cx="685800" cy="228600"/>
          </a:xfrm>
          <a:solidFill>
            <a:schemeClr val="tx2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/>
          </p:nvPr>
        </p:nvSpPr>
        <p:spPr>
          <a:xfrm>
            <a:off x="7696200" y="1752600"/>
            <a:ext cx="685800" cy="228600"/>
          </a:xfrm>
          <a:solidFill>
            <a:schemeClr val="tx2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endParaRPr lang="en-US" dirty="0" smtClean="0"/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/>
          </p:nvPr>
        </p:nvSpPr>
        <p:spPr>
          <a:xfrm>
            <a:off x="7696200" y="2209800"/>
            <a:ext cx="685800" cy="228600"/>
          </a:xfrm>
          <a:solidFill>
            <a:schemeClr val="tx2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/>
          </p:nvPr>
        </p:nvSpPr>
        <p:spPr>
          <a:xfrm>
            <a:off x="7696200" y="2667000"/>
            <a:ext cx="685800" cy="228600"/>
          </a:xfrm>
          <a:solidFill>
            <a:schemeClr val="tx2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/>
          </p:nvPr>
        </p:nvSpPr>
        <p:spPr>
          <a:xfrm>
            <a:off x="7696200" y="3124200"/>
            <a:ext cx="685800" cy="228600"/>
          </a:xfrm>
          <a:solidFill>
            <a:schemeClr val="tx2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/>
          </p:nvPr>
        </p:nvSpPr>
        <p:spPr>
          <a:xfrm>
            <a:off x="7696200" y="3581400"/>
            <a:ext cx="685800" cy="228600"/>
          </a:xfrm>
          <a:solidFill>
            <a:schemeClr val="tx2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/>
          </p:nvPr>
        </p:nvSpPr>
        <p:spPr>
          <a:xfrm>
            <a:off x="7696200" y="4038600"/>
            <a:ext cx="685800" cy="228600"/>
          </a:xfrm>
          <a:solidFill>
            <a:schemeClr val="tx2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/>
          </p:nvPr>
        </p:nvSpPr>
        <p:spPr>
          <a:xfrm>
            <a:off x="7696200" y="4495800"/>
            <a:ext cx="685800" cy="228600"/>
          </a:xfrm>
          <a:solidFill>
            <a:schemeClr val="tx2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/>
          </p:nvPr>
        </p:nvSpPr>
        <p:spPr>
          <a:xfrm>
            <a:off x="7696200" y="4953000"/>
            <a:ext cx="685800" cy="228600"/>
          </a:xfrm>
          <a:solidFill>
            <a:schemeClr val="tx2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/>
          </p:nvPr>
        </p:nvSpPr>
        <p:spPr>
          <a:xfrm>
            <a:off x="7696200" y="5410200"/>
            <a:ext cx="685800" cy="228600"/>
          </a:xfrm>
          <a:solidFill>
            <a:schemeClr val="tx2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/>
          </p:nvPr>
        </p:nvSpPr>
        <p:spPr>
          <a:xfrm>
            <a:off x="7696200" y="5867400"/>
            <a:ext cx="685800" cy="228600"/>
          </a:xfrm>
          <a:solidFill>
            <a:schemeClr val="tx2"/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8100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w/single co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 tIns="0" bIns="0" anchor="t" anchorCtr="0"/>
          <a:lstStyle>
            <a:lvl1pPr marL="0" indent="0">
              <a:spcBef>
                <a:spcPts val="0"/>
              </a:spcBef>
              <a:defRPr sz="1400" b="1" i="0" cap="all" spc="12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04800" y="1066800"/>
            <a:ext cx="8077200" cy="5029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56996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w/2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04800" y="1066800"/>
            <a:ext cx="3886200" cy="5029200"/>
          </a:xfrm>
        </p:spPr>
        <p:txBody>
          <a:bodyPr spcCol="0"/>
          <a:lstStyle>
            <a:lvl1pPr>
              <a:defRPr sz="1400"/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4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495800" y="1066800"/>
            <a:ext cx="3886200" cy="5029200"/>
          </a:xfrm>
        </p:spPr>
        <p:txBody>
          <a:bodyPr spcCol="0"/>
          <a:lstStyle>
            <a:lvl1pPr>
              <a:defRPr sz="1400"/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8"/>
          <p:cNvSpPr>
            <a:spLocks noGrp="1"/>
          </p:cNvSpPr>
          <p:nvPr>
            <p:ph type="body" sz="quarter" idx="16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 tIns="0" bIns="0" anchor="t" anchorCtr="0"/>
          <a:lstStyle>
            <a:lvl1pPr marL="0" indent="0">
              <a:spcBef>
                <a:spcPts val="0"/>
              </a:spcBef>
              <a:defRPr sz="1400" b="1" i="0" cap="all" spc="12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6848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04800" y="4343400"/>
            <a:ext cx="8077200" cy="1981200"/>
          </a:xfrm>
        </p:spPr>
        <p:txBody>
          <a:bodyPr numCol="3"/>
          <a:lstStyle>
            <a:lvl1pPr>
              <a:defRPr baseline="0"/>
            </a:lvl1pPr>
            <a:lvl2pPr marL="0" indent="0"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304800" y="838200"/>
            <a:ext cx="8077200" cy="3200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ectangle 8"/>
          <p:cNvSpPr>
            <a:spLocks noGrp="1"/>
          </p:cNvSpPr>
          <p:nvPr>
            <p:ph type="body" sz="quarter" idx="15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 tIns="0" bIns="0" anchor="t" anchorCtr="0"/>
          <a:lstStyle>
            <a:lvl1pPr marL="0" indent="0">
              <a:spcBef>
                <a:spcPts val="0"/>
              </a:spcBef>
              <a:defRPr sz="1400" b="1" i="0" cap="all" spc="12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7919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chemeClr val="tx1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 bwMode="auto">
          <a:xfrm>
            <a:off x="381000" y="381000"/>
            <a:ext cx="80010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34"/>
          <p:cNvSpPr txBox="1">
            <a:spLocks/>
          </p:cNvSpPr>
          <p:nvPr/>
        </p:nvSpPr>
        <p:spPr>
          <a:xfrm>
            <a:off x="4648200" y="6477000"/>
            <a:ext cx="3733800" cy="304800"/>
          </a:xfrm>
          <a:prstGeom prst="rect">
            <a:avLst/>
          </a:prstGeom>
        </p:spPr>
        <p:txBody>
          <a:bodyPr rIns="0"/>
          <a:lstStyle>
            <a:lvl1pPr marL="0" algn="l" rtl="0" latinLnBrk="0">
              <a:defRPr sz="900" kern="1200" cap="all" spc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spc="150" dirty="0" smtClean="0">
                <a:solidFill>
                  <a:srgbClr val="000000"/>
                </a:solidFill>
              </a:rPr>
              <a:t>GEORGE MASON UNIVERSITY</a:t>
            </a:r>
            <a:endParaRPr lang="en-US" kern="0" spc="15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4" r:id="rId9"/>
    <p:sldLayoutId id="2147483728" r:id="rId10"/>
    <p:sldLayoutId id="2147483712" r:id="rId11"/>
    <p:sldLayoutId id="2147483725" r:id="rId12"/>
    <p:sldLayoutId id="2147483726" r:id="rId13"/>
    <p:sldLayoutId id="2147483727" r:id="rId14"/>
    <p:sldLayoutId id="2147483713" r:id="rId15"/>
    <p:sldLayoutId id="2147483717" r:id="rId16"/>
    <p:sldLayoutId id="2147483724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cap="small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9pPr>
      <a:extLst/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1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00000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00000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100">
          <a:solidFill>
            <a:srgbClr val="000000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100">
          <a:solidFill>
            <a:srgbClr val="000000"/>
          </a:solidFill>
          <a:latin typeface="+mn-lt"/>
          <a:ea typeface="ＭＳ Ｐゴシック" charset="0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bigroup@gmu.edu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Mason Microstrategy user group kick-off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705350"/>
            <a:ext cx="6934200" cy="228600"/>
          </a:xfrm>
        </p:spPr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ITS Business Intelligence Group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smtClean="0">
                <a:ea typeface="+mn-ea"/>
                <a:cs typeface="+mn-cs"/>
              </a:rPr>
              <a:t>February 21,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 of the day: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17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training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18434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Mason resources and onsite </a:t>
            </a:r>
            <a:r>
              <a:rPr lang="en-US" sz="2800" dirty="0"/>
              <a:t>training options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Review</a:t>
            </a:r>
            <a:r>
              <a:rPr lang="en-US" sz="2800" dirty="0"/>
              <a:t>: Librarian Training</a:t>
            </a:r>
          </a:p>
          <a:p>
            <a:pPr marL="0" indent="0" eaLnBrk="1" hangingPunct="1"/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69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Mason resources and onsite training options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18434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Self Training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Business Intelligence Group training </a:t>
            </a:r>
            <a:r>
              <a:rPr lang="en-US" sz="2400" dirty="0" smtClean="0"/>
              <a:t>resources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Self-Start Training Guide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Quick Guides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Available on </a:t>
            </a:r>
            <a:r>
              <a:rPr lang="en-US" sz="2400" dirty="0" smtClean="0">
                <a:solidFill>
                  <a:srgbClr val="1A6613"/>
                </a:solidFill>
              </a:rPr>
              <a:t>reporting.gmu.edu </a:t>
            </a:r>
            <a:r>
              <a:rPr lang="en-US" sz="2400" dirty="0" smtClean="0">
                <a:solidFill>
                  <a:srgbClr val="1A6613"/>
                </a:solidFill>
                <a:sym typeface="Wingdings" panose="05000000000000000000" pitchFamily="2" charset="2"/>
              </a:rPr>
              <a:t></a:t>
            </a:r>
            <a:r>
              <a:rPr lang="en-US" sz="2400" dirty="0" smtClean="0">
                <a:solidFill>
                  <a:srgbClr val="1A6613"/>
                </a:solidFill>
              </a:rPr>
              <a:t> Training &amp; Workshops</a:t>
            </a:r>
            <a:endParaRPr lang="en-US" sz="2400" dirty="0">
              <a:solidFill>
                <a:srgbClr val="1A6613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In-person Training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Workshops.gmu.edu – search MicroStrategy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MicroStrategy Report </a:t>
            </a:r>
            <a:r>
              <a:rPr lang="en-US" sz="2400" dirty="0"/>
              <a:t>Consumer Training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 smtClean="0"/>
              <a:t>Taught </a:t>
            </a:r>
            <a:r>
              <a:rPr lang="en-US" sz="2400" dirty="0"/>
              <a:t>by Business Intelligence Group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Basic training offered once monthly</a:t>
            </a:r>
          </a:p>
          <a:p>
            <a:pPr marL="0" indent="0" eaLnBrk="1" hangingPunct="1"/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49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Mason resources and onsite training options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18434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Specialty Training – </a:t>
            </a:r>
            <a:r>
              <a:rPr lang="en-US" sz="2000" dirty="0" smtClean="0"/>
              <a:t>workshops.gmu.edu </a:t>
            </a:r>
            <a:r>
              <a:rPr lang="en-US" sz="2000" dirty="0"/>
              <a:t>– search MicroStrategy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PI Training – Pat </a:t>
            </a:r>
            <a:r>
              <a:rPr lang="en-US" sz="2000" dirty="0" smtClean="0"/>
              <a:t>Sperry, Amanda Fucci-Bartoszek, </a:t>
            </a:r>
            <a:r>
              <a:rPr lang="en-US" sz="2000" dirty="0"/>
              <a:t>Kimberly Maze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Reconciliation Training – Heather Strange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Student – Rupa Mehta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Admissions –Sharon O’Boyle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Advanced Training by topic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MicroStrategy-led Advanced training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All day, onsite, how to build reports from scratch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Email </a:t>
            </a:r>
            <a:r>
              <a:rPr lang="en-US" sz="2000" dirty="0">
                <a:hlinkClick r:id="rId2"/>
              </a:rPr>
              <a:t>bigroup@gmu.edu</a:t>
            </a:r>
            <a:r>
              <a:rPr lang="en-US" sz="2000" dirty="0"/>
              <a:t> if interested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Specialized topic-by-topic training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TBD by Business Intelligence Group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Office Hours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Contact </a:t>
            </a:r>
            <a:r>
              <a:rPr lang="en-US" sz="2000" dirty="0">
                <a:hlinkClick r:id="rId2"/>
              </a:rPr>
              <a:t>bigroup@gmu.edu</a:t>
            </a:r>
            <a:r>
              <a:rPr lang="en-US" sz="2000" dirty="0"/>
              <a:t> to set-up a one hour session with our team</a:t>
            </a:r>
          </a:p>
          <a:p>
            <a:pPr marL="0" indent="0" eaLnBrk="1" hangingPunct="1"/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44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Librarian training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1843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04800" y="990600"/>
            <a:ext cx="8077200" cy="5029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700" dirty="0" smtClean="0"/>
              <a:t>What is a MicroStrategy Librarian?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Within the Shared Reports area of each MicroStrategy </a:t>
            </a:r>
            <a:r>
              <a:rPr lang="en-US" sz="1700" dirty="0" smtClean="0"/>
              <a:t>project </a:t>
            </a:r>
            <a:r>
              <a:rPr lang="en-US" sz="1700" dirty="0"/>
              <a:t>academic </a:t>
            </a:r>
            <a:r>
              <a:rPr lang="en-US" sz="1700" dirty="0" smtClean="0"/>
              <a:t>units and </a:t>
            </a:r>
            <a:r>
              <a:rPr lang="en-US" sz="1700" dirty="0"/>
              <a:t>administrative </a:t>
            </a:r>
            <a:r>
              <a:rPr lang="en-US" sz="1700" dirty="0" smtClean="0"/>
              <a:t>departments may have </a:t>
            </a:r>
            <a:r>
              <a:rPr lang="en-US" sz="1700" dirty="0"/>
              <a:t>a unique </a:t>
            </a:r>
            <a:r>
              <a:rPr lang="en-US" sz="1700" dirty="0" smtClean="0"/>
              <a:t>folder to collaborate on reports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 smtClean="0"/>
              <a:t>It </a:t>
            </a:r>
            <a:r>
              <a:rPr lang="en-US" sz="1700" dirty="0"/>
              <a:t>is the Librarian’s task to manage this </a:t>
            </a:r>
            <a:r>
              <a:rPr lang="en-US" sz="1700" dirty="0" smtClean="0"/>
              <a:t>folder </a:t>
            </a:r>
            <a:r>
              <a:rPr lang="en-US" sz="1700" dirty="0"/>
              <a:t>and all subfolders for his/her </a:t>
            </a:r>
            <a:r>
              <a:rPr lang="en-US" sz="1700" dirty="0" smtClean="0"/>
              <a:t>unit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 smtClean="0"/>
              <a:t>This </a:t>
            </a:r>
            <a:r>
              <a:rPr lang="en-US" sz="1700" dirty="0"/>
              <a:t>includes completing the following tasks: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700" dirty="0" smtClean="0"/>
              <a:t>Manage reports, add, remove</a:t>
            </a:r>
            <a:endParaRPr lang="en-US" sz="17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700" dirty="0" smtClean="0"/>
              <a:t>Manage </a:t>
            </a:r>
            <a:r>
              <a:rPr lang="en-US" sz="1700" dirty="0"/>
              <a:t>users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700" dirty="0" smtClean="0"/>
              <a:t>Grant </a:t>
            </a:r>
            <a:r>
              <a:rPr lang="en-US" sz="1700" dirty="0"/>
              <a:t>access to </a:t>
            </a:r>
            <a:r>
              <a:rPr lang="en-US" sz="1700" dirty="0" smtClean="0"/>
              <a:t>folders</a:t>
            </a:r>
            <a:endParaRPr lang="en-US" sz="17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700" dirty="0" smtClean="0"/>
              <a:t>Remove </a:t>
            </a:r>
            <a:r>
              <a:rPr lang="en-US" sz="1700" dirty="0"/>
              <a:t>access to </a:t>
            </a:r>
            <a:r>
              <a:rPr lang="en-US" sz="1700" dirty="0" smtClean="0"/>
              <a:t>folders</a:t>
            </a:r>
            <a:endParaRPr lang="en-US" sz="17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700" dirty="0" smtClean="0"/>
              <a:t>Creating </a:t>
            </a:r>
            <a:r>
              <a:rPr lang="en-US" sz="1700" dirty="0"/>
              <a:t>new subfolders, deleting subfolders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700" dirty="0" smtClean="0"/>
              <a:t>Move </a:t>
            </a:r>
            <a:r>
              <a:rPr lang="en-US" sz="1700" dirty="0"/>
              <a:t>reports from one subfolder to another subfolder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700" dirty="0" smtClean="0"/>
              <a:t>Sharing </a:t>
            </a:r>
            <a:r>
              <a:rPr lang="en-US" sz="1700" dirty="0"/>
              <a:t>MicroStrategy best practices with their unit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700" dirty="0" smtClean="0"/>
              <a:t>Draft </a:t>
            </a:r>
            <a:r>
              <a:rPr lang="en-US" sz="1700" dirty="0"/>
              <a:t>document emailed to User </a:t>
            </a:r>
            <a:r>
              <a:rPr lang="en-US" sz="1700" dirty="0" smtClean="0"/>
              <a:t>Group invitees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700" dirty="0" smtClean="0"/>
              <a:t>Business Intelligence Group will </a:t>
            </a:r>
            <a:r>
              <a:rPr lang="en-US" sz="1700" dirty="0"/>
              <a:t>begin offering Librarian Training </a:t>
            </a:r>
            <a:endParaRPr lang="en-US" sz="1700" dirty="0" smtClean="0"/>
          </a:p>
        </p:txBody>
      </p:sp>
    </p:spTree>
    <p:extLst>
      <p:ext uri="{BB962C8B-B14F-4D97-AF65-F5344CB8AC3E}">
        <p14:creationId xmlns:p14="http://schemas.microsoft.com/office/powerpoint/2010/main" val="136525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User group 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85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Mason resources and onsite training options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18434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Development of the MMUG Leadership Group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Leadership group will meet before the next user group meeting to finalize charter and topics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Proposed </a:t>
            </a:r>
            <a:r>
              <a:rPr lang="en-US" sz="2000" dirty="0"/>
              <a:t>Meeting Schedule and Structure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Once every other month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Meet as a whole or break-out </a:t>
            </a:r>
            <a:r>
              <a:rPr lang="en-US" sz="2000" dirty="0"/>
              <a:t>user group by type – Academic, </a:t>
            </a:r>
            <a:r>
              <a:rPr lang="en-US" sz="2000" dirty="0" smtClean="0"/>
              <a:t>Administrative, etc.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Format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Welcome, announcements of MicroStrategy updates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Topic of the Month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Users vote on topic for next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Q&amp;A</a:t>
            </a:r>
          </a:p>
          <a:p>
            <a:pPr marL="0" indent="0" eaLnBrk="1" hangingPunct="1"/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02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Survey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20482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04800" y="762000"/>
            <a:ext cx="8077200" cy="5334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At the end of today’s meeting, please answer the survey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Survey results will determine the topic for the next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Survey available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Paper copy at the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Online copy </a:t>
            </a:r>
            <a:r>
              <a:rPr lang="en-US" sz="2400" dirty="0"/>
              <a:t>on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solidFill>
                  <a:srgbClr val="1A6613"/>
                </a:solidFill>
              </a:rPr>
              <a:t>reporting.gmu.edu </a:t>
            </a:r>
            <a:r>
              <a:rPr lang="en-US" sz="2400" dirty="0" smtClean="0">
                <a:solidFill>
                  <a:srgbClr val="1A6613"/>
                </a:solidFill>
                <a:sym typeface="Wingdings" panose="05000000000000000000" pitchFamily="2" charset="2"/>
              </a:rPr>
              <a:t> MicroStrategy  MicroStrategy User Group</a:t>
            </a:r>
            <a:endParaRPr lang="en-US" sz="2400" dirty="0" smtClean="0">
              <a:solidFill>
                <a:srgbClr val="1A6613"/>
              </a:solidFill>
            </a:endParaRPr>
          </a:p>
          <a:p>
            <a:pPr marL="457200" lvl="1" indent="0"/>
            <a:endParaRPr lang="en-US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agenda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18434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charset="0"/>
              </a:rPr>
              <a:t>Business Intelligence Group team introductions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charset="0"/>
              </a:rPr>
              <a:t>User Group purpose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charset="0"/>
              </a:rPr>
              <a:t>MicroStrategy Shared Reports Change Process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charset="0"/>
              </a:rPr>
              <a:t>Topic of the day: Training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charset="0"/>
              </a:rPr>
              <a:t>Proposed next steps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charset="0"/>
              </a:rPr>
              <a:t>Survey</a:t>
            </a:r>
            <a:endParaRPr lang="en-US" sz="28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Business intelligence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76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introductions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18434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charset="0"/>
              </a:rPr>
              <a:t>Business Intelligence Group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charset="0"/>
              </a:rPr>
              <a:t>MicroStrategy Reporting Team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charset="0"/>
              </a:rPr>
              <a:t>Chris Gay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charset="0"/>
              </a:rPr>
              <a:t>Judy Fortin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charset="0"/>
              </a:rPr>
              <a:t>Teresa Allen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charset="0"/>
              </a:rPr>
              <a:t>Karen Savell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charset="0"/>
              </a:rPr>
              <a:t>Lakshmi Maruwada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charset="0"/>
              </a:rPr>
              <a:t>Francesca Brunner-Kennedy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charset="0"/>
              </a:rPr>
              <a:t>Karen Lalicker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charset="0"/>
              </a:rPr>
              <a:t>Subin Paul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charset="0"/>
              </a:rPr>
              <a:t>Data Mart </a:t>
            </a:r>
            <a:r>
              <a:rPr lang="en-US" sz="2000" dirty="0" smtClean="0">
                <a:latin typeface="Calibri" charset="0"/>
              </a:rPr>
              <a:t>Group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charset="0"/>
              </a:rPr>
              <a:t>Roopa Hemanth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charset="0"/>
              </a:rPr>
              <a:t>Asawari Raut</a:t>
            </a:r>
          </a:p>
          <a:p>
            <a:pPr marL="1085850" lvl="2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charset="0"/>
              </a:rPr>
              <a:t>Alex Yun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57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User Group purpose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64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User group purpose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User Group </a:t>
            </a:r>
            <a:r>
              <a:rPr lang="en-US" i="1" dirty="0" smtClean="0"/>
              <a:t>Draft</a:t>
            </a:r>
            <a:r>
              <a:rPr lang="en-US" dirty="0" smtClean="0"/>
              <a:t> Charter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Mission - The mission of the Mason MicroStrategy User Group (MMUG) is to educate and enlighten members from across the university by sharing </a:t>
            </a:r>
            <a:r>
              <a:rPr lang="en-US" dirty="0" smtClean="0"/>
              <a:t>MicroStrategy best practices</a:t>
            </a:r>
            <a:r>
              <a:rPr lang="en-US" dirty="0" smtClean="0"/>
              <a:t>, strategies, and tips in order to achieve academic and business unit goals.	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Scope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MMUG will support the Mason MicroStrategy user community. It will:</a:t>
            </a:r>
          </a:p>
          <a:p>
            <a:pPr lvl="2">
              <a:buFont typeface="+mj-lt"/>
              <a:buAutoNum type="arabicPeriod"/>
            </a:pPr>
            <a:r>
              <a:rPr lang="en-US" dirty="0" smtClean="0"/>
              <a:t>Have regular meetings -  </a:t>
            </a:r>
            <a:r>
              <a:rPr lang="en-US" dirty="0" smtClean="0"/>
              <a:t>frequency TBD</a:t>
            </a:r>
            <a:endParaRPr lang="en-US" dirty="0" smtClean="0"/>
          </a:p>
          <a:p>
            <a:pPr lvl="2">
              <a:buFont typeface="+mj-lt"/>
              <a:buAutoNum type="arabicPeriod"/>
            </a:pPr>
            <a:r>
              <a:rPr lang="en-US" dirty="0" smtClean="0"/>
              <a:t>Discuss an in-depth topic at each meeting as identified by users</a:t>
            </a:r>
          </a:p>
          <a:p>
            <a:pPr lvl="2">
              <a:buFont typeface="+mj-lt"/>
              <a:buAutoNum type="arabicPeriod"/>
            </a:pPr>
            <a:r>
              <a:rPr lang="en-US" dirty="0" smtClean="0"/>
              <a:t>Collaborate and discuss analytical and reporting topics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Communication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MMUG meetings and all supporting documentation will be promoted </a:t>
            </a:r>
            <a:r>
              <a:rPr lang="en-US" dirty="0"/>
              <a:t>and shared on </a:t>
            </a:r>
            <a:r>
              <a:rPr lang="en-US" dirty="0" smtClean="0"/>
              <a:t>reporting.gmu.edu -&gt; MicroStrategy -&gt; MicroStrategy User Group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Participation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Any MicroStrategy user with access privileges is welcome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New members may join by attending MMUG meetings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Leadership Group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We are looking for volunteers to serve on the MMUG Leadership Group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MMUG Leadership Group would finalize the Charter and Scope, arrange meetings, determine topics, and communicate with the Business Intelligence Group and users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2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Microstrategy reports change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31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Microstrategy reports change process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2000" dirty="0" smtClean="0"/>
              <a:t>MicroStrategy as a whole</a:t>
            </a:r>
          </a:p>
          <a:p>
            <a:pPr lvl="1">
              <a:buFont typeface="+mj-lt"/>
              <a:buAutoNum type="arabicPeriod"/>
            </a:pPr>
            <a:r>
              <a:rPr lang="en-US" sz="2000" dirty="0" smtClean="0"/>
              <a:t>Guided </a:t>
            </a:r>
            <a:r>
              <a:rPr lang="en-US" sz="2000" dirty="0" smtClean="0"/>
              <a:t>by a Steering Committee</a:t>
            </a:r>
          </a:p>
          <a:p>
            <a:pPr lvl="2">
              <a:buFont typeface="+mj-lt"/>
              <a:buAutoNum type="arabicPeriod"/>
            </a:pPr>
            <a:r>
              <a:rPr lang="en-US" sz="2000" dirty="0"/>
              <a:t>S</a:t>
            </a:r>
            <a:r>
              <a:rPr lang="en-US" sz="2000" dirty="0" smtClean="0"/>
              <a:t>ets the high-level priorities</a:t>
            </a:r>
          </a:p>
          <a:p>
            <a:pPr lvl="2">
              <a:buFont typeface="+mj-lt"/>
              <a:buAutoNum type="arabicPeriod"/>
            </a:pPr>
            <a:r>
              <a:rPr lang="en-US" sz="2000" dirty="0" smtClean="0"/>
              <a:t>Manages major change requests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MicroStrategy Shared Reports</a:t>
            </a:r>
          </a:p>
          <a:p>
            <a:pPr lvl="1">
              <a:buFont typeface="+mj-lt"/>
              <a:buAutoNum type="arabicPeriod"/>
            </a:pPr>
            <a:r>
              <a:rPr lang="en-US" sz="2000" dirty="0"/>
              <a:t>Created by the Business Intelligence Group </a:t>
            </a:r>
          </a:p>
          <a:p>
            <a:pPr lvl="1">
              <a:buFont typeface="+mj-lt"/>
              <a:buAutoNum type="arabicPeriod"/>
            </a:pPr>
            <a:r>
              <a:rPr lang="en-US" sz="2000" dirty="0"/>
              <a:t>Managed by the Business Liaison Group</a:t>
            </a:r>
          </a:p>
          <a:p>
            <a:pPr lvl="2">
              <a:buFont typeface="+mj-lt"/>
              <a:buAutoNum type="arabicPeriod"/>
            </a:pPr>
            <a:r>
              <a:rPr lang="en-US" sz="2000" dirty="0"/>
              <a:t>To request a change to a Shared Report</a:t>
            </a:r>
          </a:p>
          <a:p>
            <a:pPr lvl="3">
              <a:buFont typeface="+mj-lt"/>
              <a:buAutoNum type="arabicPeriod"/>
            </a:pPr>
            <a:r>
              <a:rPr lang="en-US" sz="2000" dirty="0"/>
              <a:t>Create an SDE ticket using the form on the Business Intelligence Group </a:t>
            </a:r>
            <a:r>
              <a:rPr lang="en-US" sz="2000" dirty="0" smtClean="0"/>
              <a:t>website </a:t>
            </a:r>
            <a:br>
              <a:rPr lang="en-US" sz="2000" dirty="0" smtClean="0"/>
            </a:br>
            <a:r>
              <a:rPr lang="en-US" sz="2000" dirty="0" smtClean="0">
                <a:solidFill>
                  <a:srgbClr val="1A6613"/>
                </a:solidFill>
              </a:rPr>
              <a:t>reporting.gmu.edu </a:t>
            </a:r>
            <a:r>
              <a:rPr lang="en-US" sz="2000" dirty="0" smtClean="0">
                <a:solidFill>
                  <a:srgbClr val="1A6613"/>
                </a:solidFill>
                <a:sym typeface="Wingdings" panose="05000000000000000000" pitchFamily="2" charset="2"/>
              </a:rPr>
              <a:t></a:t>
            </a:r>
            <a:r>
              <a:rPr lang="en-US" sz="2000" dirty="0" smtClean="0">
                <a:solidFill>
                  <a:srgbClr val="1A6613"/>
                </a:solidFill>
              </a:rPr>
              <a:t> Support</a:t>
            </a:r>
          </a:p>
          <a:p>
            <a:pPr lvl="3">
              <a:buFont typeface="+mj-lt"/>
              <a:buAutoNum type="arabicPeriod"/>
            </a:pPr>
            <a:r>
              <a:rPr lang="en-US" sz="2000" dirty="0" smtClean="0"/>
              <a:t>Business </a:t>
            </a:r>
            <a:r>
              <a:rPr lang="en-US" sz="2000" dirty="0"/>
              <a:t>Intelligence Group contacts the Business Liaisons</a:t>
            </a:r>
          </a:p>
          <a:p>
            <a:pPr lvl="3">
              <a:buFont typeface="+mj-lt"/>
              <a:buAutoNum type="arabicPeriod"/>
            </a:pPr>
            <a:r>
              <a:rPr lang="en-US" sz="2000" dirty="0"/>
              <a:t>Business Liaisons review, coordinate, and approve changes and enhancements</a:t>
            </a:r>
          </a:p>
          <a:p>
            <a:pPr marL="0" indent="0"/>
            <a:endParaRPr lang="en-US" dirty="0" smtClean="0"/>
          </a:p>
          <a:p>
            <a:pPr lvl="1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89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/>
              <a:t>Current MicroStrategy Business </a:t>
            </a:r>
            <a:r>
              <a:rPr lang="en-US" dirty="0" smtClean="0"/>
              <a:t>Liaisons</a:t>
            </a:r>
          </a:p>
          <a:p>
            <a:pPr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466698"/>
              </p:ext>
            </p:extLst>
          </p:nvPr>
        </p:nvGraphicFramePr>
        <p:xfrm>
          <a:off x="762000" y="1501725"/>
          <a:ext cx="6096000" cy="410307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26071901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447336128"/>
                    </a:ext>
                  </a:extLst>
                </a:gridCol>
              </a:tblGrid>
              <a:tr h="2930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Unit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Liaison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5034043"/>
                  </a:ext>
                </a:extLst>
              </a:tr>
              <a:tr h="2930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Provost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Rupa Mehta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9008073"/>
                  </a:ext>
                </a:extLst>
              </a:tr>
              <a:tr h="2930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Enrollment Management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Matt Boyce, Sharon O’Boyle, Rupa Mehta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98622"/>
                  </a:ext>
                </a:extLst>
              </a:tr>
              <a:tr h="2930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Reporting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Kim Dight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376018"/>
                  </a:ext>
                </a:extLst>
              </a:tr>
              <a:tr h="2930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INTO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Angela Detlev, Kim Dight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01716"/>
                  </a:ext>
                </a:extLst>
              </a:tr>
              <a:tr h="2930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IRR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Angela Detlev, John Dooris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00650"/>
                  </a:ext>
                </a:extLst>
              </a:tr>
              <a:tr h="2930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Registrar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Laurie</a:t>
                      </a:r>
                      <a:r>
                        <a:rPr lang="en-US" sz="1200" baseline="0" dirty="0" smtClean="0"/>
                        <a:t> Miller, Tim Corbett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255845"/>
                  </a:ext>
                </a:extLst>
              </a:tr>
              <a:tr h="2930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Budget Office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Barbara Clark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7188943"/>
                  </a:ext>
                </a:extLst>
              </a:tr>
              <a:tr h="2930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Finance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 Kemp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820395"/>
                  </a:ext>
                </a:extLst>
              </a:tr>
              <a:tr h="2930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Central Finance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Karina Mizrahi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412856"/>
                  </a:ext>
                </a:extLst>
              </a:tr>
              <a:tr h="2930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Patricia Coray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4315714"/>
                  </a:ext>
                </a:extLst>
              </a:tr>
              <a:tr h="2930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OSP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Kimberly Maze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995752"/>
                  </a:ext>
                </a:extLst>
              </a:tr>
              <a:tr h="2930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Purchasing/AP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Chris Gerner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7637"/>
                  </a:ext>
                </a:extLst>
              </a:tr>
              <a:tr h="2930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Brian </a:t>
                      </a:r>
                      <a:r>
                        <a:rPr lang="en-US" sz="1200" dirty="0" err="1" smtClean="0"/>
                        <a:t>Gannt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006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183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onBrand.pxtx">
  <a:themeElements>
    <a:clrScheme name="Custom 6">
      <a:dk1>
        <a:srgbClr val="116020"/>
      </a:dk1>
      <a:lt1>
        <a:sysClr val="window" lastClr="FFFFFF"/>
      </a:lt1>
      <a:dk2>
        <a:srgbClr val="1E6E86"/>
      </a:dk2>
      <a:lt2>
        <a:srgbClr val="C5D1D7"/>
      </a:lt2>
      <a:accent1>
        <a:srgbClr val="990B01"/>
      </a:accent1>
      <a:accent2>
        <a:srgbClr val="DFBD17"/>
      </a:accent2>
      <a:accent3>
        <a:srgbClr val="99611F"/>
      </a:accent3>
      <a:accent4>
        <a:srgbClr val="8C7B70"/>
      </a:accent4>
      <a:accent5>
        <a:srgbClr val="719920"/>
      </a:accent5>
      <a:accent6>
        <a:srgbClr val="EE6D17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605</Words>
  <Application>Microsoft Office PowerPoint</Application>
  <PresentationFormat>On-screen Show (4:3)</PresentationFormat>
  <Paragraphs>145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ＭＳ Ｐゴシック</vt:lpstr>
      <vt:lpstr>Arial</vt:lpstr>
      <vt:lpstr>Calibri</vt:lpstr>
      <vt:lpstr>Wingdings</vt:lpstr>
      <vt:lpstr>MasonBrand.pxtx</vt:lpstr>
      <vt:lpstr>Mason Microstrategy user group kick-off</vt:lpstr>
      <vt:lpstr>PowerPoint Presentation</vt:lpstr>
      <vt:lpstr>Business intelligence group</vt:lpstr>
      <vt:lpstr>PowerPoint Presentation</vt:lpstr>
      <vt:lpstr>User Group purpose</vt:lpstr>
      <vt:lpstr>PowerPoint Presentation</vt:lpstr>
      <vt:lpstr>Microstrategy reports change process</vt:lpstr>
      <vt:lpstr>PowerPoint Presentation</vt:lpstr>
      <vt:lpstr>PowerPoint Presentation</vt:lpstr>
      <vt:lpstr>Topic of the day: training</vt:lpstr>
      <vt:lpstr>PowerPoint Presentation</vt:lpstr>
      <vt:lpstr>PowerPoint Presentation</vt:lpstr>
      <vt:lpstr>PowerPoint Presentation</vt:lpstr>
      <vt:lpstr>PowerPoint Presentation</vt:lpstr>
      <vt:lpstr>User group next steps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2010-04-19T20:44:32Z</dcterms:created>
  <dcterms:modified xsi:type="dcterms:W3CDTF">2017-02-21T15:31:25Z</dcterms:modified>
</cp:coreProperties>
</file>